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67" r:id="rId5"/>
    <p:sldId id="268" r:id="rId6"/>
    <p:sldId id="259" r:id="rId7"/>
    <p:sldId id="260" r:id="rId8"/>
    <p:sldId id="261" r:id="rId9"/>
    <p:sldId id="266" r:id="rId10"/>
    <p:sldId id="265" r:id="rId11"/>
    <p:sldId id="263" r:id="rId12"/>
    <p:sldId id="264" r:id="rId13"/>
    <p:sldId id="269"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F2FE"/>
    <a:srgbClr val="C4DB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4"/>
  </p:normalViewPr>
  <p:slideViewPr>
    <p:cSldViewPr snapToGrid="0" snapToObjects="1">
      <p:cViewPr varScale="1">
        <p:scale>
          <a:sx n="83" d="100"/>
          <a:sy n="83" d="100"/>
        </p:scale>
        <p:origin x="36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tiff>
</file>

<file path=ppt/media/image11.png>
</file>

<file path=ppt/media/image12.png>
</file>

<file path=ppt/media/image13.png>
</file>

<file path=ppt/media/image14.png>
</file>

<file path=ppt/media/image15.tiff>
</file>

<file path=ppt/media/image16.tiff>
</file>

<file path=ppt/media/image2.tiff>
</file>

<file path=ppt/media/image3.png>
</file>

<file path=ppt/media/image4.tiff>
</file>

<file path=ppt/media/image5.tiff>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1338BC-88F6-3C4D-90C4-2F5DAF3206A0}" type="datetimeFigureOut">
              <a:rPr lang="en-US" smtClean="0"/>
              <a:t>11/13/2018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583565-5765-E54A-80AB-0AD7E03D311A}" type="slidenum">
              <a:rPr lang="en-US" smtClean="0"/>
              <a:t>‹#›</a:t>
            </a:fld>
            <a:endParaRPr lang="en-US"/>
          </a:p>
        </p:txBody>
      </p:sp>
    </p:spTree>
    <p:extLst>
      <p:ext uri="{BB962C8B-B14F-4D97-AF65-F5344CB8AC3E}">
        <p14:creationId xmlns:p14="http://schemas.microsoft.com/office/powerpoint/2010/main" val="1433952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583565-5765-E54A-80AB-0AD7E03D311A}" type="slidenum">
              <a:rPr lang="en-US" smtClean="0"/>
              <a:t>7</a:t>
            </a:fld>
            <a:endParaRPr lang="en-US"/>
          </a:p>
        </p:txBody>
      </p:sp>
    </p:spTree>
    <p:extLst>
      <p:ext uri="{BB962C8B-B14F-4D97-AF65-F5344CB8AC3E}">
        <p14:creationId xmlns:p14="http://schemas.microsoft.com/office/powerpoint/2010/main" val="11350949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FC413-A1CB-004A-851D-B5F104E55F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848F7D-D6F9-6F40-9975-3F7514233E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69E1803-6BBB-DF47-B90D-D78BF0C22083}"/>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5" name="Footer Placeholder 4">
            <a:extLst>
              <a:ext uri="{FF2B5EF4-FFF2-40B4-BE49-F238E27FC236}">
                <a16:creationId xmlns:a16="http://schemas.microsoft.com/office/drawing/2014/main" id="{9EC4542C-AE11-0948-8EA6-B5A0ED93CE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C3A9AD-CE15-5840-8865-DAA7CE011AAC}"/>
              </a:ext>
            </a:extLst>
          </p:cNvPr>
          <p:cNvSpPr>
            <a:spLocks noGrp="1"/>
          </p:cNvSpPr>
          <p:nvPr>
            <p:ph type="sldNum" sz="quarter" idx="12"/>
          </p:nvPr>
        </p:nvSpPr>
        <p:spPr/>
        <p:txBody>
          <a:bodyPr/>
          <a:lstStyle/>
          <a:p>
            <a:fld id="{5564D1D9-B65D-5744-8D4E-C6317D7DAA0C}" type="slidenum">
              <a:rPr lang="en-US" smtClean="0"/>
              <a:t>‹#›</a:t>
            </a:fld>
            <a:endParaRPr lang="en-US"/>
          </a:p>
        </p:txBody>
      </p:sp>
      <p:sp>
        <p:nvSpPr>
          <p:cNvPr id="8" name="Rectangle 7">
            <a:extLst>
              <a:ext uri="{FF2B5EF4-FFF2-40B4-BE49-F238E27FC236}">
                <a16:creationId xmlns:a16="http://schemas.microsoft.com/office/drawing/2014/main" id="{327B9057-2576-884D-A64A-12CA0CBA1EC5}"/>
              </a:ext>
            </a:extLst>
          </p:cNvPr>
          <p:cNvSpPr/>
          <p:nvPr userDrawn="1"/>
        </p:nvSpPr>
        <p:spPr>
          <a:xfrm rot="8704759">
            <a:off x="9079483" y="5878841"/>
            <a:ext cx="5199888" cy="437579"/>
          </a:xfrm>
          <a:prstGeom prst="rect">
            <a:avLst/>
          </a:prstGeom>
          <a:solidFill>
            <a:srgbClr val="DAF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4D829D9-C92E-A843-BD52-B4852EB089FB}"/>
              </a:ext>
            </a:extLst>
          </p:cNvPr>
          <p:cNvSpPr/>
          <p:nvPr userDrawn="1"/>
        </p:nvSpPr>
        <p:spPr>
          <a:xfrm rot="8704759">
            <a:off x="8393684" y="5516848"/>
            <a:ext cx="5199888" cy="437579"/>
          </a:xfrm>
          <a:prstGeom prst="rect">
            <a:avLst/>
          </a:prstGeom>
          <a:solidFill>
            <a:srgbClr val="DAF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8B6FDAC-16E1-4742-922B-B5F2FEF444FD}"/>
              </a:ext>
            </a:extLst>
          </p:cNvPr>
          <p:cNvPicPr>
            <a:picLocks noChangeAspect="1"/>
          </p:cNvPicPr>
          <p:nvPr userDrawn="1"/>
        </p:nvPicPr>
        <p:blipFill>
          <a:blip r:embed="rId2"/>
          <a:stretch>
            <a:fillRect/>
          </a:stretch>
        </p:blipFill>
        <p:spPr>
          <a:xfrm>
            <a:off x="38100" y="5257800"/>
            <a:ext cx="1600200" cy="1600200"/>
          </a:xfrm>
          <a:prstGeom prst="rect">
            <a:avLst/>
          </a:prstGeom>
        </p:spPr>
      </p:pic>
    </p:spTree>
    <p:extLst>
      <p:ext uri="{BB962C8B-B14F-4D97-AF65-F5344CB8AC3E}">
        <p14:creationId xmlns:p14="http://schemas.microsoft.com/office/powerpoint/2010/main" val="31853928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C942D-02FA-B04A-92C1-46BC7CF55C0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890EB3E-63A5-F54D-B007-07CC1EA2ED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74ACDC-88B5-8247-A0B1-31867C3FFE44}"/>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5" name="Footer Placeholder 4">
            <a:extLst>
              <a:ext uri="{FF2B5EF4-FFF2-40B4-BE49-F238E27FC236}">
                <a16:creationId xmlns:a16="http://schemas.microsoft.com/office/drawing/2014/main" id="{C76A6967-82B6-F846-AA1C-00D46E90D1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5F1E54-4BD7-3C4B-8D23-EE4352B344A7}"/>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3813479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A44AEA-5561-6545-A5D3-F3FD2017B74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E0AAC2C-A093-FC42-8EDE-681B9C3D493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13F04A-4B50-664A-9439-CDE088EE21C3}"/>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5" name="Footer Placeholder 4">
            <a:extLst>
              <a:ext uri="{FF2B5EF4-FFF2-40B4-BE49-F238E27FC236}">
                <a16:creationId xmlns:a16="http://schemas.microsoft.com/office/drawing/2014/main" id="{A3B59DEE-2FBC-3E47-B4C3-532526C1D4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699C7C-E139-C340-B74C-D1CF48178FE7}"/>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24197171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2378A-604E-7A44-BE7A-E6300E1F26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02FFEA-C99C-4244-BF59-2C7D0EB76B2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C408C5-C478-0D4F-8912-3495E263725B}"/>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5" name="Footer Placeholder 4">
            <a:extLst>
              <a:ext uri="{FF2B5EF4-FFF2-40B4-BE49-F238E27FC236}">
                <a16:creationId xmlns:a16="http://schemas.microsoft.com/office/drawing/2014/main" id="{DA6A8BBF-4365-7A49-8DE8-F43E20BAC6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D46468-A04D-1D47-A56C-4E9B6450BF6E}"/>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4041241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EB759-00E4-BF46-8FDA-356D5DF801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452D189-9795-684A-9ADF-67838803CF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B84FD76-AC16-E343-BCFF-52F0B9EB2C78}"/>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5" name="Footer Placeholder 4">
            <a:extLst>
              <a:ext uri="{FF2B5EF4-FFF2-40B4-BE49-F238E27FC236}">
                <a16:creationId xmlns:a16="http://schemas.microsoft.com/office/drawing/2014/main" id="{E434BD80-D464-7F40-BFD3-D0FF2E8EB2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E8C65B-6EC1-4C48-8043-5ACE79009051}"/>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2353002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0A4B1-FA82-5647-A38C-12E9142F42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257A50-7A67-2143-A3FE-53A22D7236F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EAEB94-E151-B147-B100-612F665BB03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383B12E-199F-164B-8AFC-5AFDBFCE85F9}"/>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6" name="Footer Placeholder 5">
            <a:extLst>
              <a:ext uri="{FF2B5EF4-FFF2-40B4-BE49-F238E27FC236}">
                <a16:creationId xmlns:a16="http://schemas.microsoft.com/office/drawing/2014/main" id="{B500CCC5-FC0E-DF41-831B-A8836F6D92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B22E71-ECED-B143-8088-828F1F1930F2}"/>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3224612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FEB6D-734E-324C-A43A-1C7F50EBFAF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E1F71E-31C0-9644-BAE5-09A0E6D25E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D5D2D0D-E99E-D34A-9157-B0B12D1AE6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A16951-7EF8-0B41-B290-508F1B220B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EDB4DA0-509B-574B-B88C-64B4A36E45F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5B2097-A433-014C-9D4A-CBBFAEBC3695}"/>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8" name="Footer Placeholder 7">
            <a:extLst>
              <a:ext uri="{FF2B5EF4-FFF2-40B4-BE49-F238E27FC236}">
                <a16:creationId xmlns:a16="http://schemas.microsoft.com/office/drawing/2014/main" id="{25CA7612-9CCD-B34C-B99B-38C12078FC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0CEA12-60E6-A740-B000-CB900CB595A7}"/>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3767024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2E2C4-E6D2-B74E-B96F-E185FF7C89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19346A-2039-3C4C-BA26-A30BFEBBFFD5}"/>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4" name="Footer Placeholder 3">
            <a:extLst>
              <a:ext uri="{FF2B5EF4-FFF2-40B4-BE49-F238E27FC236}">
                <a16:creationId xmlns:a16="http://schemas.microsoft.com/office/drawing/2014/main" id="{DC5544B7-0619-624C-B426-079EE16AF4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92FF2C9-D158-4945-AEE8-26561CF5BC87}"/>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503812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6EA380-9C14-AF49-8973-68351C39EE1A}"/>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3" name="Footer Placeholder 2">
            <a:extLst>
              <a:ext uri="{FF2B5EF4-FFF2-40B4-BE49-F238E27FC236}">
                <a16:creationId xmlns:a16="http://schemas.microsoft.com/office/drawing/2014/main" id="{3E5EA396-3249-EC4A-825F-1A0E24B9677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7AEC26-E218-1445-9DC4-0F522BFB1C54}"/>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2269923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B506A-D39D-0642-A954-A21D1C199A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B79959D-AE9F-9743-8ED2-6A95C1FC2D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E17B7A-801D-FE49-A360-B3B7D694B4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47C9E58-8803-4544-AAE8-66AF30719171}"/>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6" name="Footer Placeholder 5">
            <a:extLst>
              <a:ext uri="{FF2B5EF4-FFF2-40B4-BE49-F238E27FC236}">
                <a16:creationId xmlns:a16="http://schemas.microsoft.com/office/drawing/2014/main" id="{DDD5AC78-A831-264B-9D4D-2F47ABCE92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C094F5-155D-D04A-BB33-0EC68CE05D71}"/>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2415090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48580-36F6-674B-9F9B-7697F1D3CB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59184D-8141-D349-8CDC-1A83EF1989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E81372D-58F1-4B46-9308-03C09E38B0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31379FE-DBBF-1D46-A865-814108BF6B4C}"/>
              </a:ext>
            </a:extLst>
          </p:cNvPr>
          <p:cNvSpPr>
            <a:spLocks noGrp="1"/>
          </p:cNvSpPr>
          <p:nvPr>
            <p:ph type="dt" sz="half" idx="10"/>
          </p:nvPr>
        </p:nvSpPr>
        <p:spPr/>
        <p:txBody>
          <a:bodyPr/>
          <a:lstStyle/>
          <a:p>
            <a:fld id="{857B77B1-7339-5145-8E58-ACFD13B900A8}" type="datetimeFigureOut">
              <a:rPr lang="en-US" smtClean="0"/>
              <a:t>11/13/2018</a:t>
            </a:fld>
            <a:endParaRPr lang="en-US"/>
          </a:p>
        </p:txBody>
      </p:sp>
      <p:sp>
        <p:nvSpPr>
          <p:cNvPr id="6" name="Footer Placeholder 5">
            <a:extLst>
              <a:ext uri="{FF2B5EF4-FFF2-40B4-BE49-F238E27FC236}">
                <a16:creationId xmlns:a16="http://schemas.microsoft.com/office/drawing/2014/main" id="{99E004DB-91BC-294D-B39E-CD918AA0FC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31BC5-DDAB-F443-9F31-ACEA571A0944}"/>
              </a:ext>
            </a:extLst>
          </p:cNvPr>
          <p:cNvSpPr>
            <a:spLocks noGrp="1"/>
          </p:cNvSpPr>
          <p:nvPr>
            <p:ph type="sldNum" sz="quarter" idx="12"/>
          </p:nvPr>
        </p:nvSpPr>
        <p:spPr/>
        <p:txBody>
          <a:bodyPr/>
          <a:lstStyle/>
          <a:p>
            <a:fld id="{5564D1D9-B65D-5744-8D4E-C6317D7DAA0C}" type="slidenum">
              <a:rPr lang="en-US" smtClean="0"/>
              <a:t>‹#›</a:t>
            </a:fld>
            <a:endParaRPr lang="en-US"/>
          </a:p>
        </p:txBody>
      </p:sp>
    </p:spTree>
    <p:extLst>
      <p:ext uri="{BB962C8B-B14F-4D97-AF65-F5344CB8AC3E}">
        <p14:creationId xmlns:p14="http://schemas.microsoft.com/office/powerpoint/2010/main" val="3675741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82683A-2623-2A45-9F84-B271DAB3F9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E66CD2-19A6-9544-959A-D359C42CD0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F215EC-DBE2-0E49-8ED3-3997086753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7B77B1-7339-5145-8E58-ACFD13B900A8}" type="datetimeFigureOut">
              <a:rPr lang="en-US" smtClean="0"/>
              <a:t>11/13/2018</a:t>
            </a:fld>
            <a:endParaRPr lang="en-US"/>
          </a:p>
        </p:txBody>
      </p:sp>
      <p:sp>
        <p:nvSpPr>
          <p:cNvPr id="5" name="Footer Placeholder 4">
            <a:extLst>
              <a:ext uri="{FF2B5EF4-FFF2-40B4-BE49-F238E27FC236}">
                <a16:creationId xmlns:a16="http://schemas.microsoft.com/office/drawing/2014/main" id="{8D55E4C7-8583-B04C-B890-19FD6C37B5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CC32DE6-679E-9A49-90D4-DA06D15C66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64D1D9-B65D-5744-8D4E-C6317D7DAA0C}" type="slidenum">
              <a:rPr lang="en-US" smtClean="0"/>
              <a:t>‹#›</a:t>
            </a:fld>
            <a:endParaRPr lang="en-US"/>
          </a:p>
        </p:txBody>
      </p:sp>
    </p:spTree>
    <p:extLst>
      <p:ext uri="{BB962C8B-B14F-4D97-AF65-F5344CB8AC3E}">
        <p14:creationId xmlns:p14="http://schemas.microsoft.com/office/powerpoint/2010/main" val="11689569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tiff"/><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tiff"/><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62E4C-3F40-2B45-8910-962341193E4F}"/>
              </a:ext>
            </a:extLst>
          </p:cNvPr>
          <p:cNvSpPr>
            <a:spLocks noGrp="1"/>
          </p:cNvSpPr>
          <p:nvPr>
            <p:ph type="ctrTitle"/>
          </p:nvPr>
        </p:nvSpPr>
        <p:spPr>
          <a:xfrm>
            <a:off x="1524000" y="680575"/>
            <a:ext cx="9144000" cy="2387600"/>
          </a:xfrm>
        </p:spPr>
        <p:txBody>
          <a:bodyPr/>
          <a:lstStyle/>
          <a:p>
            <a:r>
              <a:rPr lang="en-US" dirty="0"/>
              <a:t>RENT-A-MOVIE</a:t>
            </a:r>
          </a:p>
        </p:txBody>
      </p:sp>
      <p:sp>
        <p:nvSpPr>
          <p:cNvPr id="3" name="Subtitle 2">
            <a:extLst>
              <a:ext uri="{FF2B5EF4-FFF2-40B4-BE49-F238E27FC236}">
                <a16:creationId xmlns:a16="http://schemas.microsoft.com/office/drawing/2014/main" id="{BB59DD52-DF69-1842-A052-D12E370276D0}"/>
              </a:ext>
            </a:extLst>
          </p:cNvPr>
          <p:cNvSpPr>
            <a:spLocks noGrp="1"/>
          </p:cNvSpPr>
          <p:nvPr>
            <p:ph type="subTitle" idx="1"/>
          </p:nvPr>
        </p:nvSpPr>
        <p:spPr/>
        <p:txBody>
          <a:bodyPr>
            <a:normAutofit fontScale="77500" lnSpcReduction="20000"/>
          </a:bodyPr>
          <a:lstStyle/>
          <a:p>
            <a:r>
              <a:rPr lang="en-GB" dirty="0"/>
              <a:t>Project Manager: Christopher </a:t>
            </a:r>
          </a:p>
          <a:p>
            <a:r>
              <a:rPr lang="en-GB" dirty="0"/>
              <a:t>Information Architect: </a:t>
            </a:r>
            <a:r>
              <a:rPr lang="en-GB" dirty="0" err="1"/>
              <a:t>Sukhbir</a:t>
            </a:r>
            <a:r>
              <a:rPr lang="en-GB" dirty="0"/>
              <a:t> </a:t>
            </a:r>
          </a:p>
          <a:p>
            <a:r>
              <a:rPr lang="en-GB" dirty="0"/>
              <a:t>Database Developer: Saad </a:t>
            </a:r>
          </a:p>
          <a:p>
            <a:r>
              <a:rPr lang="en-GB" dirty="0"/>
              <a:t>UX Developer: </a:t>
            </a:r>
            <a:r>
              <a:rPr lang="en-GB" dirty="0" err="1"/>
              <a:t>Thanushan</a:t>
            </a:r>
            <a:r>
              <a:rPr lang="en-GB" dirty="0"/>
              <a:t> </a:t>
            </a:r>
          </a:p>
          <a:p>
            <a:r>
              <a:rPr lang="en-GB" dirty="0"/>
              <a:t>UI Designer: Corey</a:t>
            </a:r>
          </a:p>
        </p:txBody>
      </p:sp>
    </p:spTree>
    <p:extLst>
      <p:ext uri="{BB962C8B-B14F-4D97-AF65-F5344CB8AC3E}">
        <p14:creationId xmlns:p14="http://schemas.microsoft.com/office/powerpoint/2010/main" val="2055139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A84C-56B0-9449-8A6E-434C3AA07BD5}"/>
              </a:ext>
            </a:extLst>
          </p:cNvPr>
          <p:cNvSpPr>
            <a:spLocks noGrp="1"/>
          </p:cNvSpPr>
          <p:nvPr>
            <p:ph type="title"/>
          </p:nvPr>
        </p:nvSpPr>
        <p:spPr>
          <a:xfrm>
            <a:off x="3703066" y="106520"/>
            <a:ext cx="4782312" cy="1325563"/>
          </a:xfrm>
        </p:spPr>
        <p:txBody>
          <a:bodyPr/>
          <a:lstStyle/>
          <a:p>
            <a:r>
              <a:rPr lang="en-US" dirty="0"/>
              <a:t>Mock-Ups - Sign Up</a:t>
            </a:r>
          </a:p>
        </p:txBody>
      </p:sp>
      <p:sp>
        <p:nvSpPr>
          <p:cNvPr id="10" name="Content Placeholder 2">
            <a:extLst>
              <a:ext uri="{FF2B5EF4-FFF2-40B4-BE49-F238E27FC236}">
                <a16:creationId xmlns:a16="http://schemas.microsoft.com/office/drawing/2014/main" id="{4078C08D-DAF3-8B43-8247-9D4C7FF1F7EE}"/>
              </a:ext>
            </a:extLst>
          </p:cNvPr>
          <p:cNvSpPr txBox="1">
            <a:spLocks/>
          </p:cNvSpPr>
          <p:nvPr/>
        </p:nvSpPr>
        <p:spPr>
          <a:xfrm>
            <a:off x="569976" y="2069403"/>
            <a:ext cx="428244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p:txBody>
      </p:sp>
      <p:sp>
        <p:nvSpPr>
          <p:cNvPr id="12" name="Content Placeholder 2">
            <a:extLst>
              <a:ext uri="{FF2B5EF4-FFF2-40B4-BE49-F238E27FC236}">
                <a16:creationId xmlns:a16="http://schemas.microsoft.com/office/drawing/2014/main" id="{1229F91C-D60D-654E-A565-AEC083DE9B57}"/>
              </a:ext>
            </a:extLst>
          </p:cNvPr>
          <p:cNvSpPr txBox="1">
            <a:spLocks/>
          </p:cNvSpPr>
          <p:nvPr/>
        </p:nvSpPr>
        <p:spPr>
          <a:xfrm>
            <a:off x="569976" y="2691257"/>
            <a:ext cx="4014216" cy="24293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p:txBody>
      </p:sp>
      <p:pic>
        <p:nvPicPr>
          <p:cNvPr id="4" name="Picture 3">
            <a:extLst>
              <a:ext uri="{FF2B5EF4-FFF2-40B4-BE49-F238E27FC236}">
                <a16:creationId xmlns:a16="http://schemas.microsoft.com/office/drawing/2014/main" id="{99EBC144-5B94-3B4F-B473-5805832D3BC7}"/>
              </a:ext>
            </a:extLst>
          </p:cNvPr>
          <p:cNvPicPr>
            <a:picLocks noChangeAspect="1"/>
          </p:cNvPicPr>
          <p:nvPr/>
        </p:nvPicPr>
        <p:blipFill>
          <a:blip r:embed="rId2"/>
          <a:stretch>
            <a:fillRect/>
          </a:stretch>
        </p:blipFill>
        <p:spPr>
          <a:xfrm>
            <a:off x="2772156" y="1502144"/>
            <a:ext cx="6644132" cy="5097295"/>
          </a:xfrm>
          <a:prstGeom prst="rect">
            <a:avLst/>
          </a:prstGeom>
        </p:spPr>
      </p:pic>
    </p:spTree>
    <p:extLst>
      <p:ext uri="{BB962C8B-B14F-4D97-AF65-F5344CB8AC3E}">
        <p14:creationId xmlns:p14="http://schemas.microsoft.com/office/powerpoint/2010/main" val="32838472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A84C-56B0-9449-8A6E-434C3AA07BD5}"/>
              </a:ext>
            </a:extLst>
          </p:cNvPr>
          <p:cNvSpPr>
            <a:spLocks noGrp="1"/>
          </p:cNvSpPr>
          <p:nvPr>
            <p:ph type="title"/>
          </p:nvPr>
        </p:nvSpPr>
        <p:spPr>
          <a:xfrm>
            <a:off x="3892042" y="195200"/>
            <a:ext cx="4282440" cy="1325563"/>
          </a:xfrm>
        </p:spPr>
        <p:txBody>
          <a:bodyPr/>
          <a:lstStyle/>
          <a:p>
            <a:r>
              <a:rPr lang="en-US" dirty="0"/>
              <a:t>Mock-Ups - Home</a:t>
            </a:r>
          </a:p>
        </p:txBody>
      </p:sp>
      <p:sp>
        <p:nvSpPr>
          <p:cNvPr id="10" name="Content Placeholder 2">
            <a:extLst>
              <a:ext uri="{FF2B5EF4-FFF2-40B4-BE49-F238E27FC236}">
                <a16:creationId xmlns:a16="http://schemas.microsoft.com/office/drawing/2014/main" id="{4078C08D-DAF3-8B43-8247-9D4C7FF1F7EE}"/>
              </a:ext>
            </a:extLst>
          </p:cNvPr>
          <p:cNvSpPr txBox="1">
            <a:spLocks/>
          </p:cNvSpPr>
          <p:nvPr/>
        </p:nvSpPr>
        <p:spPr>
          <a:xfrm>
            <a:off x="569976" y="2069403"/>
            <a:ext cx="428244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p:txBody>
      </p:sp>
      <p:sp>
        <p:nvSpPr>
          <p:cNvPr id="12" name="Content Placeholder 2">
            <a:extLst>
              <a:ext uri="{FF2B5EF4-FFF2-40B4-BE49-F238E27FC236}">
                <a16:creationId xmlns:a16="http://schemas.microsoft.com/office/drawing/2014/main" id="{1229F91C-D60D-654E-A565-AEC083DE9B57}"/>
              </a:ext>
            </a:extLst>
          </p:cNvPr>
          <p:cNvSpPr txBox="1">
            <a:spLocks/>
          </p:cNvSpPr>
          <p:nvPr/>
        </p:nvSpPr>
        <p:spPr>
          <a:xfrm>
            <a:off x="569976" y="2691257"/>
            <a:ext cx="4014216" cy="24293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p:txBody>
      </p:sp>
      <p:pic>
        <p:nvPicPr>
          <p:cNvPr id="5" name="Picture 4">
            <a:extLst>
              <a:ext uri="{FF2B5EF4-FFF2-40B4-BE49-F238E27FC236}">
                <a16:creationId xmlns:a16="http://schemas.microsoft.com/office/drawing/2014/main" id="{65A77048-FF90-7042-8DDB-143BA7AED554}"/>
              </a:ext>
            </a:extLst>
          </p:cNvPr>
          <p:cNvPicPr>
            <a:picLocks noChangeAspect="1"/>
          </p:cNvPicPr>
          <p:nvPr/>
        </p:nvPicPr>
        <p:blipFill>
          <a:blip r:embed="rId2"/>
          <a:stretch>
            <a:fillRect/>
          </a:stretch>
        </p:blipFill>
        <p:spPr>
          <a:xfrm>
            <a:off x="2711196" y="1323446"/>
            <a:ext cx="6644132" cy="5097295"/>
          </a:xfrm>
          <a:prstGeom prst="rect">
            <a:avLst/>
          </a:prstGeom>
        </p:spPr>
      </p:pic>
    </p:spTree>
    <p:extLst>
      <p:ext uri="{BB962C8B-B14F-4D97-AF65-F5344CB8AC3E}">
        <p14:creationId xmlns:p14="http://schemas.microsoft.com/office/powerpoint/2010/main" val="418866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A84C-56B0-9449-8A6E-434C3AA07BD5}"/>
              </a:ext>
            </a:extLst>
          </p:cNvPr>
          <p:cNvSpPr>
            <a:spLocks noGrp="1"/>
          </p:cNvSpPr>
          <p:nvPr>
            <p:ph type="title"/>
          </p:nvPr>
        </p:nvSpPr>
        <p:spPr>
          <a:xfrm>
            <a:off x="3064764" y="106520"/>
            <a:ext cx="6062472" cy="1325563"/>
          </a:xfrm>
        </p:spPr>
        <p:txBody>
          <a:bodyPr/>
          <a:lstStyle/>
          <a:p>
            <a:r>
              <a:rPr lang="en-US" dirty="0"/>
              <a:t>Mock-Ups – Movie Detail</a:t>
            </a:r>
          </a:p>
        </p:txBody>
      </p:sp>
      <p:sp>
        <p:nvSpPr>
          <p:cNvPr id="10" name="Content Placeholder 2">
            <a:extLst>
              <a:ext uri="{FF2B5EF4-FFF2-40B4-BE49-F238E27FC236}">
                <a16:creationId xmlns:a16="http://schemas.microsoft.com/office/drawing/2014/main" id="{4078C08D-DAF3-8B43-8247-9D4C7FF1F7EE}"/>
              </a:ext>
            </a:extLst>
          </p:cNvPr>
          <p:cNvSpPr txBox="1">
            <a:spLocks/>
          </p:cNvSpPr>
          <p:nvPr/>
        </p:nvSpPr>
        <p:spPr>
          <a:xfrm>
            <a:off x="569976" y="2069403"/>
            <a:ext cx="428244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p:txBody>
      </p:sp>
      <p:sp>
        <p:nvSpPr>
          <p:cNvPr id="12" name="Content Placeholder 2">
            <a:extLst>
              <a:ext uri="{FF2B5EF4-FFF2-40B4-BE49-F238E27FC236}">
                <a16:creationId xmlns:a16="http://schemas.microsoft.com/office/drawing/2014/main" id="{1229F91C-D60D-654E-A565-AEC083DE9B57}"/>
              </a:ext>
            </a:extLst>
          </p:cNvPr>
          <p:cNvSpPr txBox="1">
            <a:spLocks/>
          </p:cNvSpPr>
          <p:nvPr/>
        </p:nvSpPr>
        <p:spPr>
          <a:xfrm>
            <a:off x="569976" y="2691257"/>
            <a:ext cx="4014216" cy="24293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pic>
        <p:nvPicPr>
          <p:cNvPr id="3" name="Picture 2">
            <a:extLst>
              <a:ext uri="{FF2B5EF4-FFF2-40B4-BE49-F238E27FC236}">
                <a16:creationId xmlns:a16="http://schemas.microsoft.com/office/drawing/2014/main" id="{F37CDD32-724E-2043-8129-222F78F9C222}"/>
              </a:ext>
            </a:extLst>
          </p:cNvPr>
          <p:cNvPicPr>
            <a:picLocks noChangeAspect="1"/>
          </p:cNvPicPr>
          <p:nvPr/>
        </p:nvPicPr>
        <p:blipFill>
          <a:blip r:embed="rId2"/>
          <a:stretch>
            <a:fillRect/>
          </a:stretch>
        </p:blipFill>
        <p:spPr>
          <a:xfrm>
            <a:off x="2773934" y="1428992"/>
            <a:ext cx="6644132" cy="5097295"/>
          </a:xfrm>
          <a:prstGeom prst="rect">
            <a:avLst/>
          </a:prstGeom>
        </p:spPr>
      </p:pic>
    </p:spTree>
    <p:extLst>
      <p:ext uri="{BB962C8B-B14F-4D97-AF65-F5344CB8AC3E}">
        <p14:creationId xmlns:p14="http://schemas.microsoft.com/office/powerpoint/2010/main" val="2926164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E4D4C-4DAF-0548-848A-04DEFDE50410}"/>
              </a:ext>
            </a:extLst>
          </p:cNvPr>
          <p:cNvSpPr>
            <a:spLocks noGrp="1"/>
          </p:cNvSpPr>
          <p:nvPr>
            <p:ph type="title"/>
          </p:nvPr>
        </p:nvSpPr>
        <p:spPr>
          <a:xfrm>
            <a:off x="838200" y="241835"/>
            <a:ext cx="10515600" cy="1325563"/>
          </a:xfrm>
        </p:spPr>
        <p:txBody>
          <a:bodyPr/>
          <a:lstStyle/>
          <a:p>
            <a:r>
              <a:rPr lang="en-US" dirty="0"/>
              <a:t>Further Development – Mobile UI</a:t>
            </a:r>
          </a:p>
        </p:txBody>
      </p:sp>
      <p:grpSp>
        <p:nvGrpSpPr>
          <p:cNvPr id="8" name="Group 7">
            <a:extLst>
              <a:ext uri="{FF2B5EF4-FFF2-40B4-BE49-F238E27FC236}">
                <a16:creationId xmlns:a16="http://schemas.microsoft.com/office/drawing/2014/main" id="{A61E155A-7EFB-9643-8823-DC49297F7260}"/>
              </a:ext>
            </a:extLst>
          </p:cNvPr>
          <p:cNvGrpSpPr/>
          <p:nvPr/>
        </p:nvGrpSpPr>
        <p:grpSpPr>
          <a:xfrm>
            <a:off x="1589806" y="1567398"/>
            <a:ext cx="9012389" cy="4848501"/>
            <a:chOff x="1744019" y="1567398"/>
            <a:chExt cx="9012389" cy="4848501"/>
          </a:xfrm>
        </p:grpSpPr>
        <p:pic>
          <p:nvPicPr>
            <p:cNvPr id="4" name="Picture 3">
              <a:extLst>
                <a:ext uri="{FF2B5EF4-FFF2-40B4-BE49-F238E27FC236}">
                  <a16:creationId xmlns:a16="http://schemas.microsoft.com/office/drawing/2014/main" id="{89A9F16D-BD1C-8848-B776-60BBA736EE97}"/>
                </a:ext>
              </a:extLst>
            </p:cNvPr>
            <p:cNvPicPr>
              <a:picLocks noChangeAspect="1"/>
            </p:cNvPicPr>
            <p:nvPr/>
          </p:nvPicPr>
          <p:blipFill>
            <a:blip r:embed="rId2"/>
            <a:stretch>
              <a:fillRect/>
            </a:stretch>
          </p:blipFill>
          <p:spPr>
            <a:xfrm>
              <a:off x="1744019" y="1587153"/>
              <a:ext cx="1529717" cy="4828746"/>
            </a:xfrm>
            <a:prstGeom prst="rect">
              <a:avLst/>
            </a:prstGeom>
          </p:spPr>
        </p:pic>
        <p:pic>
          <p:nvPicPr>
            <p:cNvPr id="5" name="Picture 4">
              <a:extLst>
                <a:ext uri="{FF2B5EF4-FFF2-40B4-BE49-F238E27FC236}">
                  <a16:creationId xmlns:a16="http://schemas.microsoft.com/office/drawing/2014/main" id="{B9743FF7-1B82-9D44-9465-B5A2E99EBFB7}"/>
                </a:ext>
              </a:extLst>
            </p:cNvPr>
            <p:cNvPicPr>
              <a:picLocks noChangeAspect="1"/>
            </p:cNvPicPr>
            <p:nvPr/>
          </p:nvPicPr>
          <p:blipFill>
            <a:blip r:embed="rId3"/>
            <a:stretch>
              <a:fillRect/>
            </a:stretch>
          </p:blipFill>
          <p:spPr>
            <a:xfrm>
              <a:off x="4270994" y="1567398"/>
              <a:ext cx="1514177" cy="4828746"/>
            </a:xfrm>
            <a:prstGeom prst="rect">
              <a:avLst/>
            </a:prstGeom>
          </p:spPr>
        </p:pic>
        <p:pic>
          <p:nvPicPr>
            <p:cNvPr id="6" name="Picture 5">
              <a:extLst>
                <a:ext uri="{FF2B5EF4-FFF2-40B4-BE49-F238E27FC236}">
                  <a16:creationId xmlns:a16="http://schemas.microsoft.com/office/drawing/2014/main" id="{9BA3D8EE-080F-3D46-8A0A-6196744D3F19}"/>
                </a:ext>
              </a:extLst>
            </p:cNvPr>
            <p:cNvPicPr>
              <a:picLocks noChangeAspect="1"/>
            </p:cNvPicPr>
            <p:nvPr/>
          </p:nvPicPr>
          <p:blipFill>
            <a:blip r:embed="rId4"/>
            <a:stretch>
              <a:fillRect/>
            </a:stretch>
          </p:blipFill>
          <p:spPr>
            <a:xfrm>
              <a:off x="6742529" y="1567398"/>
              <a:ext cx="1529717" cy="4808991"/>
            </a:xfrm>
            <a:prstGeom prst="rect">
              <a:avLst/>
            </a:prstGeom>
          </p:spPr>
        </p:pic>
        <p:pic>
          <p:nvPicPr>
            <p:cNvPr id="7" name="Picture 6">
              <a:extLst>
                <a:ext uri="{FF2B5EF4-FFF2-40B4-BE49-F238E27FC236}">
                  <a16:creationId xmlns:a16="http://schemas.microsoft.com/office/drawing/2014/main" id="{CCE673BB-A17B-A548-912B-4AF6621AC916}"/>
                </a:ext>
              </a:extLst>
            </p:cNvPr>
            <p:cNvPicPr>
              <a:picLocks noChangeAspect="1"/>
            </p:cNvPicPr>
            <p:nvPr/>
          </p:nvPicPr>
          <p:blipFill>
            <a:blip r:embed="rId5"/>
            <a:stretch>
              <a:fillRect/>
            </a:stretch>
          </p:blipFill>
          <p:spPr>
            <a:xfrm>
              <a:off x="9229605" y="1587153"/>
              <a:ext cx="1526803" cy="4828746"/>
            </a:xfrm>
            <a:prstGeom prst="rect">
              <a:avLst/>
            </a:prstGeom>
          </p:spPr>
        </p:pic>
      </p:grpSp>
      <p:pic>
        <p:nvPicPr>
          <p:cNvPr id="9" name="Picture 8">
            <a:extLst>
              <a:ext uri="{FF2B5EF4-FFF2-40B4-BE49-F238E27FC236}">
                <a16:creationId xmlns:a16="http://schemas.microsoft.com/office/drawing/2014/main" id="{75AAD2E7-5E98-3543-9943-7D10B164C0B9}"/>
              </a:ext>
            </a:extLst>
          </p:cNvPr>
          <p:cNvPicPr>
            <a:picLocks noChangeAspect="1"/>
          </p:cNvPicPr>
          <p:nvPr/>
        </p:nvPicPr>
        <p:blipFill>
          <a:blip r:embed="rId6"/>
          <a:stretch>
            <a:fillRect/>
          </a:stretch>
        </p:blipFill>
        <p:spPr>
          <a:xfrm>
            <a:off x="1966027" y="2437503"/>
            <a:ext cx="1022927" cy="1022927"/>
          </a:xfrm>
          <a:prstGeom prst="rect">
            <a:avLst/>
          </a:prstGeom>
        </p:spPr>
      </p:pic>
      <p:pic>
        <p:nvPicPr>
          <p:cNvPr id="10" name="Picture 9">
            <a:extLst>
              <a:ext uri="{FF2B5EF4-FFF2-40B4-BE49-F238E27FC236}">
                <a16:creationId xmlns:a16="http://schemas.microsoft.com/office/drawing/2014/main" id="{6DB0C562-4B38-D543-B675-C0163792ED22}"/>
              </a:ext>
            </a:extLst>
          </p:cNvPr>
          <p:cNvPicPr>
            <a:picLocks noChangeAspect="1"/>
          </p:cNvPicPr>
          <p:nvPr/>
        </p:nvPicPr>
        <p:blipFill>
          <a:blip r:embed="rId7"/>
          <a:stretch>
            <a:fillRect/>
          </a:stretch>
        </p:blipFill>
        <p:spPr>
          <a:xfrm>
            <a:off x="3998497" y="1650911"/>
            <a:ext cx="738909" cy="738909"/>
          </a:xfrm>
          <a:prstGeom prst="rect">
            <a:avLst/>
          </a:prstGeom>
        </p:spPr>
      </p:pic>
      <p:pic>
        <p:nvPicPr>
          <p:cNvPr id="11" name="Picture 10">
            <a:extLst>
              <a:ext uri="{FF2B5EF4-FFF2-40B4-BE49-F238E27FC236}">
                <a16:creationId xmlns:a16="http://schemas.microsoft.com/office/drawing/2014/main" id="{B058E809-0176-D047-9FEA-A94181A2EEC0}"/>
              </a:ext>
            </a:extLst>
          </p:cNvPr>
          <p:cNvPicPr>
            <a:picLocks noChangeAspect="1"/>
          </p:cNvPicPr>
          <p:nvPr/>
        </p:nvPicPr>
        <p:blipFill>
          <a:blip r:embed="rId6"/>
          <a:stretch>
            <a:fillRect/>
          </a:stretch>
        </p:blipFill>
        <p:spPr>
          <a:xfrm>
            <a:off x="9579267" y="4244714"/>
            <a:ext cx="1022927" cy="1022927"/>
          </a:xfrm>
          <a:prstGeom prst="rect">
            <a:avLst/>
          </a:prstGeom>
        </p:spPr>
      </p:pic>
    </p:spTree>
    <p:extLst>
      <p:ext uri="{BB962C8B-B14F-4D97-AF65-F5344CB8AC3E}">
        <p14:creationId xmlns:p14="http://schemas.microsoft.com/office/powerpoint/2010/main" val="15309911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AA1AD-F98D-D340-927F-EDAC803B8AFE}"/>
              </a:ext>
            </a:extLst>
          </p:cNvPr>
          <p:cNvSpPr>
            <a:spLocks noGrp="1"/>
          </p:cNvSpPr>
          <p:nvPr>
            <p:ph type="title"/>
          </p:nvPr>
        </p:nvSpPr>
        <p:spPr>
          <a:xfrm>
            <a:off x="2790444" y="2766218"/>
            <a:ext cx="6611112" cy="1325563"/>
          </a:xfrm>
        </p:spPr>
        <p:txBody>
          <a:bodyPr/>
          <a:lstStyle/>
          <a:p>
            <a:r>
              <a:rPr lang="en-US" dirty="0"/>
              <a:t>Final Thoughts &amp; Questions</a:t>
            </a:r>
          </a:p>
        </p:txBody>
      </p:sp>
    </p:spTree>
    <p:extLst>
      <p:ext uri="{BB962C8B-B14F-4D97-AF65-F5344CB8AC3E}">
        <p14:creationId xmlns:p14="http://schemas.microsoft.com/office/powerpoint/2010/main" val="2683186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E8A73-BAE0-AD4E-A0F5-307E66DCD2F9}"/>
              </a:ext>
            </a:extLst>
          </p:cNvPr>
          <p:cNvSpPr>
            <a:spLocks noGrp="1"/>
          </p:cNvSpPr>
          <p:nvPr>
            <p:ph type="title"/>
          </p:nvPr>
        </p:nvSpPr>
        <p:spPr/>
        <p:txBody>
          <a:bodyPr/>
          <a:lstStyle/>
          <a:p>
            <a:r>
              <a:rPr lang="en-US" dirty="0"/>
              <a:t>PROJECT SUMMARY</a:t>
            </a:r>
          </a:p>
        </p:txBody>
      </p:sp>
      <p:sp>
        <p:nvSpPr>
          <p:cNvPr id="3" name="Content Placeholder 2">
            <a:extLst>
              <a:ext uri="{FF2B5EF4-FFF2-40B4-BE49-F238E27FC236}">
                <a16:creationId xmlns:a16="http://schemas.microsoft.com/office/drawing/2014/main" id="{816A93A3-8480-C141-94F6-BFDE94E4E1A9}"/>
              </a:ext>
            </a:extLst>
          </p:cNvPr>
          <p:cNvSpPr>
            <a:spLocks noGrp="1"/>
          </p:cNvSpPr>
          <p:nvPr>
            <p:ph idx="1"/>
          </p:nvPr>
        </p:nvSpPr>
        <p:spPr/>
        <p:txBody>
          <a:bodyPr/>
          <a:lstStyle/>
          <a:p>
            <a:r>
              <a:rPr lang="en-US" dirty="0"/>
              <a:t>Online movie rental</a:t>
            </a:r>
          </a:p>
          <a:p>
            <a:r>
              <a:rPr lang="en-US" dirty="0"/>
              <a:t>Subscription based </a:t>
            </a:r>
          </a:p>
          <a:p>
            <a:r>
              <a:rPr lang="en-US" dirty="0"/>
              <a:t>Multiple subscription tiers.</a:t>
            </a:r>
          </a:p>
          <a:p>
            <a:r>
              <a:rPr lang="en-US" dirty="0"/>
              <a:t>Straightforward UX</a:t>
            </a:r>
          </a:p>
          <a:p>
            <a:r>
              <a:rPr lang="en-US" dirty="0"/>
              <a:t>Minimalistic User Interface</a:t>
            </a:r>
          </a:p>
          <a:p>
            <a:endParaRPr lang="en-US" dirty="0"/>
          </a:p>
        </p:txBody>
      </p:sp>
    </p:spTree>
    <p:extLst>
      <p:ext uri="{BB962C8B-B14F-4D97-AF65-F5344CB8AC3E}">
        <p14:creationId xmlns:p14="http://schemas.microsoft.com/office/powerpoint/2010/main" val="3312251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D339E-CDDE-A042-A26F-EA05047B39D1}"/>
              </a:ext>
            </a:extLst>
          </p:cNvPr>
          <p:cNvSpPr>
            <a:spLocks noGrp="1"/>
          </p:cNvSpPr>
          <p:nvPr>
            <p:ph type="title"/>
          </p:nvPr>
        </p:nvSpPr>
        <p:spPr>
          <a:xfrm>
            <a:off x="838200" y="681037"/>
            <a:ext cx="6610564" cy="1325563"/>
          </a:xfrm>
        </p:spPr>
        <p:txBody>
          <a:bodyPr>
            <a:normAutofit fontScale="90000"/>
          </a:bodyPr>
          <a:lstStyle/>
          <a:p>
            <a:r>
              <a:rPr lang="en-US" dirty="0"/>
              <a:t>Site Map &amp; </a:t>
            </a:r>
            <a:r>
              <a:rPr lang="en-GB" dirty="0"/>
              <a:t>Requirements Documentation </a:t>
            </a:r>
            <a:r>
              <a:rPr lang="en-GB" dirty="0">
                <a:effectLst/>
              </a:rPr>
              <a:t/>
            </a:r>
            <a:br>
              <a:rPr lang="en-GB" dirty="0">
                <a:effectLst/>
              </a:rPr>
            </a:br>
            <a:endParaRPr lang="en-US" dirty="0"/>
          </a:p>
        </p:txBody>
      </p:sp>
      <p:sp>
        <p:nvSpPr>
          <p:cNvPr id="3" name="Content Placeholder 2">
            <a:extLst>
              <a:ext uri="{FF2B5EF4-FFF2-40B4-BE49-F238E27FC236}">
                <a16:creationId xmlns:a16="http://schemas.microsoft.com/office/drawing/2014/main" id="{391ABC7A-3A9F-1A40-9F5C-ABC9A770B303}"/>
              </a:ext>
            </a:extLst>
          </p:cNvPr>
          <p:cNvSpPr>
            <a:spLocks noGrp="1"/>
          </p:cNvSpPr>
          <p:nvPr>
            <p:ph idx="1"/>
          </p:nvPr>
        </p:nvSpPr>
        <p:spPr/>
        <p:txBody>
          <a:bodyPr/>
          <a:lstStyle/>
          <a:p>
            <a:r>
              <a:rPr lang="en-US" dirty="0"/>
              <a:t>Fluent navigation</a:t>
            </a:r>
          </a:p>
          <a:p>
            <a:r>
              <a:rPr lang="en-US" dirty="0"/>
              <a:t>Numerous options</a:t>
            </a:r>
          </a:p>
          <a:p>
            <a:endParaRPr lang="en-US" dirty="0"/>
          </a:p>
          <a:p>
            <a:r>
              <a:rPr lang="en-US" dirty="0"/>
              <a:t>Option for Parent Control</a:t>
            </a:r>
          </a:p>
          <a:p>
            <a:r>
              <a:rPr lang="en-US" dirty="0"/>
              <a:t>User Settings</a:t>
            </a:r>
          </a:p>
          <a:p>
            <a:r>
              <a:rPr lang="en-US" dirty="0"/>
              <a:t>Sorting Method</a:t>
            </a:r>
          </a:p>
          <a:p>
            <a:endParaRPr lang="en-US" dirty="0"/>
          </a:p>
          <a:p>
            <a:endParaRPr lang="en-US" dirty="0"/>
          </a:p>
        </p:txBody>
      </p:sp>
      <p:pic>
        <p:nvPicPr>
          <p:cNvPr id="4" name="Picture 3">
            <a:extLst>
              <a:ext uri="{FF2B5EF4-FFF2-40B4-BE49-F238E27FC236}">
                <a16:creationId xmlns:a16="http://schemas.microsoft.com/office/drawing/2014/main" id="{EB32E56D-00F7-BC4D-9A9E-E27EAEDC0725}"/>
              </a:ext>
            </a:extLst>
          </p:cNvPr>
          <p:cNvPicPr>
            <a:picLocks noChangeAspect="1"/>
          </p:cNvPicPr>
          <p:nvPr/>
        </p:nvPicPr>
        <p:blipFill>
          <a:blip r:embed="rId2"/>
          <a:stretch>
            <a:fillRect/>
          </a:stretch>
        </p:blipFill>
        <p:spPr>
          <a:xfrm>
            <a:off x="7288556" y="61412"/>
            <a:ext cx="3451541" cy="6585342"/>
          </a:xfrm>
          <a:prstGeom prst="rect">
            <a:avLst/>
          </a:prstGeom>
        </p:spPr>
      </p:pic>
    </p:spTree>
    <p:extLst>
      <p:ext uri="{BB962C8B-B14F-4D97-AF65-F5344CB8AC3E}">
        <p14:creationId xmlns:p14="http://schemas.microsoft.com/office/powerpoint/2010/main" val="38797820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6C20F-D1AA-B24E-B2BE-A7D42DB6D59D}"/>
              </a:ext>
            </a:extLst>
          </p:cNvPr>
          <p:cNvSpPr>
            <a:spLocks noGrp="1"/>
          </p:cNvSpPr>
          <p:nvPr>
            <p:ph type="title"/>
          </p:nvPr>
        </p:nvSpPr>
        <p:spPr/>
        <p:txBody>
          <a:bodyPr/>
          <a:lstStyle/>
          <a:p>
            <a:r>
              <a:rPr lang="en-US" dirty="0"/>
              <a:t>Requirement Specification</a:t>
            </a:r>
          </a:p>
        </p:txBody>
      </p:sp>
      <p:sp>
        <p:nvSpPr>
          <p:cNvPr id="3" name="Content Placeholder 2">
            <a:extLst>
              <a:ext uri="{FF2B5EF4-FFF2-40B4-BE49-F238E27FC236}">
                <a16:creationId xmlns:a16="http://schemas.microsoft.com/office/drawing/2014/main" id="{9D3556DD-533C-B549-AB1E-4C8B4D5A9629}"/>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3E1163E4-1815-8646-B0ED-0CF8AAE2F9CD}"/>
              </a:ext>
            </a:extLst>
          </p:cNvPr>
          <p:cNvPicPr>
            <a:picLocks noChangeAspect="1"/>
          </p:cNvPicPr>
          <p:nvPr/>
        </p:nvPicPr>
        <p:blipFill>
          <a:blip r:embed="rId2"/>
          <a:stretch>
            <a:fillRect/>
          </a:stretch>
        </p:blipFill>
        <p:spPr>
          <a:xfrm>
            <a:off x="1790685" y="1825625"/>
            <a:ext cx="8610630" cy="4858512"/>
          </a:xfrm>
          <a:prstGeom prst="rect">
            <a:avLst/>
          </a:prstGeom>
        </p:spPr>
      </p:pic>
    </p:spTree>
    <p:extLst>
      <p:ext uri="{BB962C8B-B14F-4D97-AF65-F5344CB8AC3E}">
        <p14:creationId xmlns:p14="http://schemas.microsoft.com/office/powerpoint/2010/main" val="395608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2F12E-F113-C746-9B76-57E3142815D1}"/>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DC1D992F-9B91-524E-A928-2B2DC7A6236C}"/>
              </a:ext>
            </a:extLst>
          </p:cNvPr>
          <p:cNvSpPr>
            <a:spLocks noGrp="1"/>
          </p:cNvSpPr>
          <p:nvPr>
            <p:ph idx="1"/>
          </p:nvPr>
        </p:nvSpPr>
        <p:spPr/>
        <p:txBody>
          <a:bodyPr>
            <a:normAutofit fontScale="70000" lnSpcReduction="20000"/>
          </a:bodyPr>
          <a:lstStyle/>
          <a:p>
            <a:r>
              <a:rPr lang="en-US" dirty="0"/>
              <a:t>Static website – allows easier navigation around the site, making it accessible to people of various ages. The navigation system will be straightforward in order to find the film that the user wants to watch.</a:t>
            </a:r>
          </a:p>
          <a:p>
            <a:r>
              <a:rPr lang="en-US" dirty="0"/>
              <a:t>Registration – whilst being logged in users will have access to their own profiles with their elements and preferred films. This will also allow the user to set suitable setting on the website accordingly, for example, parental controls maybe adjusted so that children can only view films of their age.</a:t>
            </a:r>
          </a:p>
          <a:p>
            <a:r>
              <a:rPr lang="en-US" dirty="0"/>
              <a:t>User experience – to ensure that the customer is allows happy with their movie or the website we will be adding in a reviews page. Allowing other viewers to see whether the film is of their choice.</a:t>
            </a:r>
          </a:p>
          <a:p>
            <a:r>
              <a:rPr lang="en-US" dirty="0"/>
              <a:t>Frequent Update – in order for the website to stay active and to increase the availability of the movies for users, frequent updates will be made to ensure that any errors are to be fixed and the user is satisfied with the overall website. The design would not be a priority during the update and we will strive for consistency.</a:t>
            </a:r>
          </a:p>
          <a:p>
            <a:r>
              <a:rPr lang="en-US" dirty="0"/>
              <a:t>Reducing costs – this will be a priority as many users seem to complain about the costs of having monthly subscriptions to these type of website and thus we will ensure that the affordability bracket is not out of reach for our target market.</a:t>
            </a:r>
          </a:p>
          <a:p>
            <a:endParaRPr lang="en-US" dirty="0"/>
          </a:p>
        </p:txBody>
      </p:sp>
    </p:spTree>
    <p:extLst>
      <p:ext uri="{BB962C8B-B14F-4D97-AF65-F5344CB8AC3E}">
        <p14:creationId xmlns:p14="http://schemas.microsoft.com/office/powerpoint/2010/main" val="2115718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3A5AA-2967-5244-8AC1-D68CF98218C0}"/>
              </a:ext>
            </a:extLst>
          </p:cNvPr>
          <p:cNvSpPr>
            <a:spLocks noGrp="1"/>
          </p:cNvSpPr>
          <p:nvPr>
            <p:ph type="title"/>
          </p:nvPr>
        </p:nvSpPr>
        <p:spPr/>
        <p:txBody>
          <a:bodyPr/>
          <a:lstStyle/>
          <a:p>
            <a:r>
              <a:rPr lang="en-GB" dirty="0"/>
              <a:t>E/R Diagram </a:t>
            </a:r>
            <a:r>
              <a:rPr lang="en-GB" dirty="0">
                <a:effectLst/>
              </a:rPr>
              <a:t/>
            </a:r>
            <a:br>
              <a:rPr lang="en-GB" dirty="0">
                <a:effectLst/>
              </a:rPr>
            </a:br>
            <a:endParaRPr lang="en-US" dirty="0"/>
          </a:p>
        </p:txBody>
      </p:sp>
      <p:pic>
        <p:nvPicPr>
          <p:cNvPr id="7" name="Picture 6">
            <a:extLst>
              <a:ext uri="{FF2B5EF4-FFF2-40B4-BE49-F238E27FC236}">
                <a16:creationId xmlns:a16="http://schemas.microsoft.com/office/drawing/2014/main" id="{63553BCD-0B1E-7644-8ECE-5029C38F3148}"/>
              </a:ext>
            </a:extLst>
          </p:cNvPr>
          <p:cNvPicPr>
            <a:picLocks noChangeAspect="1"/>
          </p:cNvPicPr>
          <p:nvPr/>
        </p:nvPicPr>
        <p:blipFill>
          <a:blip r:embed="rId2"/>
          <a:stretch>
            <a:fillRect/>
          </a:stretch>
        </p:blipFill>
        <p:spPr>
          <a:xfrm>
            <a:off x="2810595" y="1076674"/>
            <a:ext cx="6918621" cy="5593065"/>
          </a:xfrm>
          <a:prstGeom prst="rect">
            <a:avLst/>
          </a:prstGeom>
        </p:spPr>
      </p:pic>
    </p:spTree>
    <p:extLst>
      <p:ext uri="{BB962C8B-B14F-4D97-AF65-F5344CB8AC3E}">
        <p14:creationId xmlns:p14="http://schemas.microsoft.com/office/powerpoint/2010/main" val="244544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26EBD-05AC-AA4B-B06E-2836B1366C72}"/>
              </a:ext>
            </a:extLst>
          </p:cNvPr>
          <p:cNvSpPr>
            <a:spLocks noGrp="1"/>
          </p:cNvSpPr>
          <p:nvPr>
            <p:ph type="title"/>
          </p:nvPr>
        </p:nvSpPr>
        <p:spPr/>
        <p:txBody>
          <a:bodyPr/>
          <a:lstStyle/>
          <a:p>
            <a:r>
              <a:rPr lang="en-US" dirty="0"/>
              <a:t>Database</a:t>
            </a:r>
          </a:p>
        </p:txBody>
      </p:sp>
      <p:sp>
        <p:nvSpPr>
          <p:cNvPr id="3" name="Content Placeholder 2">
            <a:extLst>
              <a:ext uri="{FF2B5EF4-FFF2-40B4-BE49-F238E27FC236}">
                <a16:creationId xmlns:a16="http://schemas.microsoft.com/office/drawing/2014/main" id="{19952098-5241-994D-9C67-1C1CF4DBDFEA}"/>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B24BA42C-9006-9840-AF6B-5EFF330FB451}"/>
              </a:ext>
            </a:extLst>
          </p:cNvPr>
          <p:cNvPicPr>
            <a:picLocks noChangeAspect="1"/>
          </p:cNvPicPr>
          <p:nvPr/>
        </p:nvPicPr>
        <p:blipFill>
          <a:blip r:embed="rId3"/>
          <a:stretch>
            <a:fillRect/>
          </a:stretch>
        </p:blipFill>
        <p:spPr>
          <a:xfrm>
            <a:off x="185843" y="2019872"/>
            <a:ext cx="11820313" cy="3705098"/>
          </a:xfrm>
          <a:prstGeom prst="rect">
            <a:avLst/>
          </a:prstGeom>
        </p:spPr>
      </p:pic>
    </p:spTree>
    <p:extLst>
      <p:ext uri="{BB962C8B-B14F-4D97-AF65-F5344CB8AC3E}">
        <p14:creationId xmlns:p14="http://schemas.microsoft.com/office/powerpoint/2010/main" val="2484845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A84C-56B0-9449-8A6E-434C3AA07BD5}"/>
              </a:ext>
            </a:extLst>
          </p:cNvPr>
          <p:cNvSpPr>
            <a:spLocks noGrp="1"/>
          </p:cNvSpPr>
          <p:nvPr>
            <p:ph type="title"/>
          </p:nvPr>
        </p:nvSpPr>
        <p:spPr>
          <a:xfrm>
            <a:off x="569976" y="743840"/>
            <a:ext cx="4014216" cy="1325563"/>
          </a:xfrm>
        </p:spPr>
        <p:txBody>
          <a:bodyPr/>
          <a:lstStyle/>
          <a:p>
            <a:r>
              <a:rPr lang="en-US" dirty="0"/>
              <a:t>Wireframe</a:t>
            </a:r>
          </a:p>
        </p:txBody>
      </p:sp>
      <p:pic>
        <p:nvPicPr>
          <p:cNvPr id="6" name="Content Placeholder 5" descr="A screenshot of a cell phone&#10;&#10;Description automatically generated">
            <a:extLst>
              <a:ext uri="{FF2B5EF4-FFF2-40B4-BE49-F238E27FC236}">
                <a16:creationId xmlns:a16="http://schemas.microsoft.com/office/drawing/2014/main" id="{7FB61897-9E30-CA4D-BFFB-19FD88FA1344}"/>
              </a:ext>
            </a:extLst>
          </p:cNvPr>
          <p:cNvPicPr>
            <a:picLocks noGrp="1" noChangeAspect="1"/>
          </p:cNvPicPr>
          <p:nvPr>
            <p:ph idx="1"/>
          </p:nvPr>
        </p:nvPicPr>
        <p:blipFill>
          <a:blip r:embed="rId2"/>
          <a:stretch>
            <a:fillRect/>
          </a:stretch>
        </p:blipFill>
        <p:spPr>
          <a:xfrm>
            <a:off x="4852416" y="743840"/>
            <a:ext cx="7029847" cy="5370319"/>
          </a:xfrm>
        </p:spPr>
      </p:pic>
      <p:sp>
        <p:nvSpPr>
          <p:cNvPr id="10" name="Content Placeholder 2">
            <a:extLst>
              <a:ext uri="{FF2B5EF4-FFF2-40B4-BE49-F238E27FC236}">
                <a16:creationId xmlns:a16="http://schemas.microsoft.com/office/drawing/2014/main" id="{4078C08D-DAF3-8B43-8247-9D4C7FF1F7EE}"/>
              </a:ext>
            </a:extLst>
          </p:cNvPr>
          <p:cNvSpPr txBox="1">
            <a:spLocks/>
          </p:cNvSpPr>
          <p:nvPr/>
        </p:nvSpPr>
        <p:spPr>
          <a:xfrm>
            <a:off x="569976" y="2069403"/>
            <a:ext cx="428244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p:txBody>
      </p:sp>
      <p:sp>
        <p:nvSpPr>
          <p:cNvPr id="12" name="Content Placeholder 2">
            <a:extLst>
              <a:ext uri="{FF2B5EF4-FFF2-40B4-BE49-F238E27FC236}">
                <a16:creationId xmlns:a16="http://schemas.microsoft.com/office/drawing/2014/main" id="{1229F91C-D60D-654E-A565-AEC083DE9B57}"/>
              </a:ext>
            </a:extLst>
          </p:cNvPr>
          <p:cNvSpPr txBox="1">
            <a:spLocks/>
          </p:cNvSpPr>
          <p:nvPr/>
        </p:nvSpPr>
        <p:spPr>
          <a:xfrm>
            <a:off x="838200" y="2764409"/>
            <a:ext cx="3745992" cy="24293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Overview of plan on the homepage of website</a:t>
            </a:r>
          </a:p>
          <a:p>
            <a:r>
              <a:rPr lang="en-US" dirty="0"/>
              <a:t>Allows further development</a:t>
            </a:r>
          </a:p>
          <a:p>
            <a:endParaRPr lang="en-US" dirty="0"/>
          </a:p>
          <a:p>
            <a:endParaRPr lang="en-US" dirty="0"/>
          </a:p>
        </p:txBody>
      </p:sp>
    </p:spTree>
    <p:extLst>
      <p:ext uri="{BB962C8B-B14F-4D97-AF65-F5344CB8AC3E}">
        <p14:creationId xmlns:p14="http://schemas.microsoft.com/office/powerpoint/2010/main" val="2539027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0211D-34FB-BF46-8857-76C845A68480}"/>
              </a:ext>
            </a:extLst>
          </p:cNvPr>
          <p:cNvSpPr>
            <a:spLocks noGrp="1"/>
          </p:cNvSpPr>
          <p:nvPr>
            <p:ph type="title"/>
          </p:nvPr>
        </p:nvSpPr>
        <p:spPr/>
        <p:txBody>
          <a:bodyPr/>
          <a:lstStyle/>
          <a:p>
            <a:r>
              <a:rPr lang="en-US" dirty="0"/>
              <a:t>Flow Chart</a:t>
            </a:r>
          </a:p>
        </p:txBody>
      </p:sp>
      <p:pic>
        <p:nvPicPr>
          <p:cNvPr id="7" name="Picture 6" descr="A close up of text on a white background&#10;&#10;Description automatically generated">
            <a:extLst>
              <a:ext uri="{FF2B5EF4-FFF2-40B4-BE49-F238E27FC236}">
                <a16:creationId xmlns:a16="http://schemas.microsoft.com/office/drawing/2014/main" id="{EF236B29-A6B8-7142-AA48-472A7098CB73}"/>
              </a:ext>
            </a:extLst>
          </p:cNvPr>
          <p:cNvPicPr>
            <a:picLocks noChangeAspect="1"/>
          </p:cNvPicPr>
          <p:nvPr/>
        </p:nvPicPr>
        <p:blipFill>
          <a:blip r:embed="rId2"/>
          <a:stretch>
            <a:fillRect/>
          </a:stretch>
        </p:blipFill>
        <p:spPr>
          <a:xfrm>
            <a:off x="3844544" y="0"/>
            <a:ext cx="6433312" cy="6863124"/>
          </a:xfrm>
          <a:prstGeom prst="rect">
            <a:avLst/>
          </a:prstGeom>
        </p:spPr>
      </p:pic>
      <p:sp>
        <p:nvSpPr>
          <p:cNvPr id="9" name="Content Placeholder 8">
            <a:extLst>
              <a:ext uri="{FF2B5EF4-FFF2-40B4-BE49-F238E27FC236}">
                <a16:creationId xmlns:a16="http://schemas.microsoft.com/office/drawing/2014/main" id="{640614A8-477B-FD4A-872E-FA4A611850F7}"/>
              </a:ext>
            </a:extLst>
          </p:cNvPr>
          <p:cNvSpPr>
            <a:spLocks noGrp="1"/>
          </p:cNvSpPr>
          <p:nvPr>
            <p:ph idx="1"/>
          </p:nvPr>
        </p:nvSpPr>
        <p:spPr>
          <a:xfrm>
            <a:off x="838200" y="1825625"/>
            <a:ext cx="3006344" cy="4351338"/>
          </a:xfrm>
        </p:spPr>
        <p:txBody>
          <a:bodyPr/>
          <a:lstStyle/>
          <a:p>
            <a:r>
              <a:rPr lang="en-US" dirty="0"/>
              <a:t>Basic navigation through the website for all users. </a:t>
            </a:r>
          </a:p>
        </p:txBody>
      </p:sp>
    </p:spTree>
    <p:extLst>
      <p:ext uri="{BB962C8B-B14F-4D97-AF65-F5344CB8AC3E}">
        <p14:creationId xmlns:p14="http://schemas.microsoft.com/office/powerpoint/2010/main" val="11426020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8168</TotalTime>
  <Words>327</Words>
  <Application>Microsoft Office PowerPoint</Application>
  <PresentationFormat>Widescreen</PresentationFormat>
  <Paragraphs>39</Paragraphs>
  <Slides>14</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RENT-A-MOVIE</vt:lpstr>
      <vt:lpstr>PROJECT SUMMARY</vt:lpstr>
      <vt:lpstr>Site Map &amp; Requirements Documentation  </vt:lpstr>
      <vt:lpstr>Requirement Specification</vt:lpstr>
      <vt:lpstr>Objectives</vt:lpstr>
      <vt:lpstr>E/R Diagram  </vt:lpstr>
      <vt:lpstr>Database</vt:lpstr>
      <vt:lpstr>Wireframe</vt:lpstr>
      <vt:lpstr>Flow Chart</vt:lpstr>
      <vt:lpstr>Mock-Ups - Sign Up</vt:lpstr>
      <vt:lpstr>Mock-Ups - Home</vt:lpstr>
      <vt:lpstr>Mock-Ups – Movie Detail</vt:lpstr>
      <vt:lpstr>Further Development – Mobile UI</vt:lpstr>
      <vt:lpstr>Final Thoughts &amp;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RENT-A-MOVIE</dc:title>
  <dc:creator>Thanushan Rajenthiran</dc:creator>
  <cp:lastModifiedBy>Christopher Gray</cp:lastModifiedBy>
  <cp:revision>15</cp:revision>
  <dcterms:created xsi:type="dcterms:W3CDTF">2018-11-06T09:26:52Z</dcterms:created>
  <dcterms:modified xsi:type="dcterms:W3CDTF">2018-11-13T09:17:58Z</dcterms:modified>
</cp:coreProperties>
</file>